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39</c:v>
                </c:pt>
                <c:pt idx="4">
                  <c:v>3</c:v>
                </c:pt>
                <c:pt idx="5">
                  <c:v>5</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Sheet1!$B$2:$B$6</c:f>
              <c:numCache>
                <c:formatCode>0.0</c:formatCode>
                <c:ptCount val="5"/>
                <c:pt idx="0">
                  <c:v>8.4</c:v>
                </c:pt>
                <c:pt idx="1">
                  <c:v>8.1</c:v>
                </c:pt>
                <c:pt idx="2">
                  <c:v>7.5</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Sheet1!$C$2:$C$6</c:f>
              <c:numCache>
                <c:formatCode>0.0</c:formatCode>
                <c:ptCount val="5"/>
                <c:pt idx="0">
                  <c:v>1.5999999999999996</c:v>
                </c:pt>
                <c:pt idx="1">
                  <c:v>1.9000000000000004</c:v>
                </c:pt>
                <c:pt idx="2">
                  <c:v>2.5</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Sheet1!$B$2:$B$6</c:f>
              <c:numCache>
                <c:formatCode>0.0</c:formatCode>
                <c:ptCount val="5"/>
                <c:pt idx="0">
                  <c:v>6.6</c:v>
                </c:pt>
                <c:pt idx="1">
                  <c:v>6.7</c:v>
                </c:pt>
                <c:pt idx="2">
                  <c:v>6.8</c:v>
                </c:pt>
                <c:pt idx="3">
                  <c:v>6.9</c:v>
                </c:pt>
                <c:pt idx="4">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Sheet1!$C$2:$C$6</c:f>
              <c:numCache>
                <c:formatCode>0.0</c:formatCode>
                <c:ptCount val="5"/>
                <c:pt idx="0">
                  <c:v>3.4000000000000004</c:v>
                </c:pt>
                <c:pt idx="1">
                  <c:v>3.3</c:v>
                </c:pt>
                <c:pt idx="2">
                  <c:v>3.2</c:v>
                </c:pt>
                <c:pt idx="3">
                  <c:v>3.0999999999999996</c:v>
                </c:pt>
                <c:pt idx="4">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0.20312789855499958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8.7379000000000318E-2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0.91223199999999949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8.7379000000000318E-2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0.31342200000000009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0.67826500000000056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7.2171789999999998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0.21380917342530026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8.5623999999999256E-2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0.89389800000000008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8.5623000000000005E-2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0.30712299999999981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0.9248820000000002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7.4316420000000001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1.6568719999999999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0.37837799999999966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0.10548900000000039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1.1012880000000003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0.10548900000000039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0.37837799999999966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0.22451700000000052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8.8166309999999992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0.12994799999999973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0.33143900000000048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9.2401999999999873E-2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0.96467100000000006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9.2403000000000013E-2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0.3314389999999996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0.63002800000000025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7.1230919999999998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0.25001800000000074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0.29858299999999982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8.3242999999999512E-2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0.86904299999999957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8.3243000000001288E-2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0.29858299999999893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0.88793900000000114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8.1785990000000002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0.14174899999999901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0.12116100000000074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3.3777999999999864E-2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0.35264500000000076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3.3777999999999864E-2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0.12116099999999896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0.21795400000000065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8.8904859999999992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3</c:v>
                </c:pt>
                <c:pt idx="1">
                  <c:v>37</c:v>
                </c:pt>
                <c:pt idx="2">
                  <c:v>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0.14518999999999993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0.30780900000000022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8.5814999999999308E-2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0.89589700000000061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8.5815000000000197E-2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0.30780899999999978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0.80744199999999999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4.7815950000000003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0.39770599999999945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0.31730500000000017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8.8462999999999958E-2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0.92353299999999994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8.8461999999999819E-2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0.31730500000000017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0.93233000000000033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6.7361510000000004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0.41153298525760018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0.14761399999999991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1.5410739999999992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0.14761500000000005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0.529478000000001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0.73010000000000019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7.687513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1.0295769999999997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0.35239200000000004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9.824400000000022E-2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1.0256549999999995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9.8243999999999332E-2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0.35239200000000004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0.53676800000000036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8.3404620000000005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1.2440460000000004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0.40070399999999928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0.11171299999999995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1.1662710000000001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0.11171299999999995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0.40070400000000017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0.90715100000000071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6.0453340000000004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Q11. Were you offered food that met any dietary needs or requirements you had?</c:v>
                </c:pt>
                <c:pt idx="1">
                  <c:v>The hospital and ward Q5. Were you ever prevented from sleeping at night by noise from other patients?</c:v>
                </c:pt>
                <c:pt idx="2">
                  <c:v>The hospital and ward Q7. Did the hospital staff explain the reasons for changing wards during the night in a way you could understand?</c:v>
                </c:pt>
                <c:pt idx="3">
                  <c:v>The hospital and ward Q14. Were you able to get hospital food outside of set meal times?</c:v>
                </c:pt>
                <c:pt idx="4">
                  <c:v>The hospital and ward Q4. Did you get help from staff to keep in touch with your family and friends?</c:v>
                </c:pt>
              </c:strCache>
            </c:strRef>
          </c:cat>
          <c:val>
            <c:numRef>
              <c:f>Sheet1!$B$2:$B$6</c:f>
              <c:numCache>
                <c:formatCode>0.0</c:formatCode>
                <c:ptCount val="5"/>
                <c:pt idx="0">
                  <c:v>9</c:v>
                </c:pt>
                <c:pt idx="1">
                  <c:v>6.7</c:v>
                </c:pt>
                <c:pt idx="2">
                  <c:v>7.4</c:v>
                </c:pt>
                <c:pt idx="3">
                  <c:v>6.5</c:v>
                </c:pt>
                <c:pt idx="4">
                  <c:v>8.4</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Q11. Were you offered food that met any dietary needs or requirements you had?</c:v>
                </c:pt>
                <c:pt idx="1">
                  <c:v>The hospital and ward Q5. Were you ever prevented from sleeping at night by noise from other patients?</c:v>
                </c:pt>
                <c:pt idx="2">
                  <c:v>The hospital and ward Q7. Did the hospital staff explain the reasons for changing wards during the night in a way you could understand?</c:v>
                </c:pt>
                <c:pt idx="3">
                  <c:v>The hospital and ward Q14. Were you able to get hospital food outside of set meal times?</c:v>
                </c:pt>
                <c:pt idx="4">
                  <c:v>The hospital and ward Q4. Did you get help from staff to keep in touch with your family and friends?</c:v>
                </c:pt>
              </c:strCache>
            </c:strRef>
          </c:cat>
          <c:val>
            <c:numRef>
              <c:f>Sheet1!$C$2:$C$6</c:f>
              <c:numCache>
                <c:formatCode>0.0</c:formatCode>
                <c:ptCount val="5"/>
                <c:pt idx="0">
                  <c:v>8.3000000000000007</c:v>
                </c:pt>
                <c:pt idx="1">
                  <c:v>6</c:v>
                </c:pt>
                <c:pt idx="2">
                  <c:v>6.7</c:v>
                </c:pt>
                <c:pt idx="3">
                  <c:v>5.9</c:v>
                </c:pt>
                <c:pt idx="4">
                  <c:v>7.7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Your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Your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Your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Your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Your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Your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Your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Your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0.88724154151912005</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Sheet1!$B$2:$B$6</c:f>
              <c:numCache>
                <c:formatCode>0.0</c:formatCode>
                <c:ptCount val="5"/>
                <c:pt idx="0">
                  <c:v>2.9</c:v>
                </c:pt>
                <c:pt idx="1">
                  <c:v>2.8</c:v>
                </c:pt>
                <c:pt idx="2">
                  <c:v>2.6</c:v>
                </c:pt>
                <c:pt idx="3">
                  <c:v>1.9</c:v>
                </c:pt>
                <c:pt idx="4">
                  <c:v>1.9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Sheet1!$C$2:$C$6</c:f>
              <c:numCache>
                <c:formatCode>0.0</c:formatCode>
                <c:ptCount val="5"/>
                <c:pt idx="0">
                  <c:v>7.1</c:v>
                </c:pt>
                <c:pt idx="1">
                  <c:v>7.2</c:v>
                </c:pt>
                <c:pt idx="2">
                  <c:v>7.4</c:v>
                </c:pt>
                <c:pt idx="3">
                  <c:v>8.1</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Sheet1!$B$2:$B$6</c:f>
              <c:numCache>
                <c:formatCode>0.0</c:formatCode>
                <c:ptCount val="5"/>
                <c:pt idx="0">
                  <c:v>0.5</c:v>
                </c:pt>
                <c:pt idx="1">
                  <c:v>0.7</c:v>
                </c:pt>
                <c:pt idx="2">
                  <c:v>0.8</c:v>
                </c:pt>
                <c:pt idx="3">
                  <c:v>0.9</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Sheet1!$C$2:$C$6</c:f>
              <c:numCache>
                <c:formatCode>0.0</c:formatCode>
                <c:ptCount val="5"/>
                <c:pt idx="0">
                  <c:v>9.5</c:v>
                </c:pt>
                <c:pt idx="1">
                  <c:v>9.3000000000000007</c:v>
                </c:pt>
                <c:pt idx="2">
                  <c:v>9.1999999999999993</c:v>
                </c:pt>
                <c:pt idx="3">
                  <c:v>9.1</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0.13867455719060001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0.11923099999999998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1.244748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0.11923000000000017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0.42766700000000002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0.89402099999999995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0.88724199999999998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Your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Your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Your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Your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Your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Your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Your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Your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9.3774034192179592</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Admission to hospital Q2. How did you feel about the length of time you were on the waiting list before your admission to hospital?</c:v>
                </c:pt>
                <c:pt idx="2">
                  <c:v>The hospital and ward Q13. Did you get enough help from staff to eat your meals?</c:v>
                </c:pt>
                <c:pt idx="3">
                  <c:v>Leaving hospital Q46. After leaving hospital, did you get enough support from health or social care services to help you recover or manage your condition?</c:v>
                </c:pt>
                <c:pt idx="4">
                  <c:v>Leaving hospital Q40. To what extent did you understand the information you were given about what you should or should not do after leaving hospital?</c:v>
                </c:pt>
              </c:strCache>
            </c:strRef>
          </c:cat>
          <c:val>
            <c:numRef>
              <c:f>Sheet1!$B$2:$B$6</c:f>
              <c:numCache>
                <c:formatCode>0.0</c:formatCode>
                <c:ptCount val="5"/>
                <c:pt idx="0">
                  <c:v>0.9</c:v>
                </c:pt>
                <c:pt idx="1">
                  <c:v>7.1</c:v>
                </c:pt>
                <c:pt idx="2">
                  <c:v>7.2</c:v>
                </c:pt>
                <c:pt idx="3">
                  <c:v>6</c:v>
                </c:pt>
                <c:pt idx="4">
                  <c:v>8.9</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Admission to hospital Q2. How did you feel about the length of time you were on the waiting list before your admission to hospital?</c:v>
                </c:pt>
                <c:pt idx="2">
                  <c:v>The hospital and ward Q13. Did you get enough help from staff to eat your meals?</c:v>
                </c:pt>
                <c:pt idx="3">
                  <c:v>Leaving hospital Q46. After leaving hospital, did you get enough support from health or social care services to help you recover or manage your condition?</c:v>
                </c:pt>
                <c:pt idx="4">
                  <c:v>Leaving hospital Q40. To what extent did you understand the information you were given about what you should or should not do after leaving hospital?</c:v>
                </c:pt>
              </c:strCache>
            </c:strRef>
          </c:cat>
          <c:val>
            <c:numRef>
              <c:f>Sheet1!$C$2:$C$6</c:f>
              <c:numCache>
                <c:formatCode>0.0</c:formatCode>
                <c:ptCount val="5"/>
                <c:pt idx="0">
                  <c:v>1.4</c:v>
                </c:pt>
                <c:pt idx="1">
                  <c:v>7.5</c:v>
                </c:pt>
                <c:pt idx="2">
                  <c:v>7.5</c:v>
                </c:pt>
                <c:pt idx="3">
                  <c:v>6.2</c:v>
                </c:pt>
                <c:pt idx="4">
                  <c:v>9</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Sheet1!$B$2:$B$6</c:f>
              <c:numCache>
                <c:formatCode>0.0</c:formatCode>
                <c:ptCount val="5"/>
                <c:pt idx="0">
                  <c:v>9.6999999999999993</c:v>
                </c:pt>
                <c:pt idx="1">
                  <c:v>9.6</c:v>
                </c:pt>
                <c:pt idx="2">
                  <c:v>9.4</c:v>
                </c:pt>
                <c:pt idx="3">
                  <c:v>9.4</c:v>
                </c:pt>
                <c:pt idx="4">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Sheet1!$C$2:$C$6</c:f>
              <c:numCache>
                <c:formatCode>0.0</c:formatCode>
                <c:ptCount val="5"/>
                <c:pt idx="0">
                  <c:v>0.30000000000000071</c:v>
                </c:pt>
                <c:pt idx="1">
                  <c:v>0.40000000000000036</c:v>
                </c:pt>
                <c:pt idx="2">
                  <c:v>0.59999999999999964</c:v>
                </c:pt>
                <c:pt idx="3">
                  <c:v>0.59999999999999964</c:v>
                </c:pt>
                <c:pt idx="4">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Sheet1!$B$2:$B$6</c:f>
              <c:numCache>
                <c:formatCode>0.0</c:formatCode>
                <c:ptCount val="5"/>
                <c:pt idx="0">
                  <c:v>8.6999999999999993</c:v>
                </c:pt>
                <c:pt idx="1">
                  <c:v>8.8000000000000007</c:v>
                </c:pt>
                <c:pt idx="2">
                  <c:v>8.8000000000000007</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Sheet1!$C$2:$C$6</c:f>
              <c:numCache>
                <c:formatCode>0.0</c:formatCode>
                <c:ptCount val="5"/>
                <c:pt idx="0">
                  <c:v>1.3000000000000007</c:v>
                </c:pt>
                <c:pt idx="1">
                  <c:v>1.1999999999999993</c:v>
                </c:pt>
                <c:pt idx="2">
                  <c:v>1.1999999999999993</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0.29792000000000129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0.20615499999999898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5.7474000000000913E-2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0.6000230000000002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5.7473999999999137E-2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0.20615500000000075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0.12537799999999955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9.3774029999999993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Your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Your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Your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Your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Your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Your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Your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Your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8.5745795456577696</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Sheet1!$B$2:$B$6</c:f>
              <c:numCache>
                <c:formatCode>0.0</c:formatCode>
                <c:ptCount val="5"/>
                <c:pt idx="0">
                  <c:v>9.4</c:v>
                </c:pt>
                <c:pt idx="1">
                  <c:v>9</c:v>
                </c:pt>
                <c:pt idx="2">
                  <c:v>8.6</c:v>
                </c:pt>
                <c:pt idx="3">
                  <c:v>8.5</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Sheet1!$C$2:$C$6</c:f>
              <c:numCache>
                <c:formatCode>0.0</c:formatCode>
                <c:ptCount val="5"/>
                <c:pt idx="0">
                  <c:v>0.59999999999999964</c:v>
                </c:pt>
                <c:pt idx="1">
                  <c:v>1</c:v>
                </c:pt>
                <c:pt idx="2">
                  <c:v>1.4000000000000004</c:v>
                </c:pt>
                <c:pt idx="3">
                  <c:v>1.5</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Sheet1!$B$2:$B$6</c:f>
              <c:numCache>
                <c:formatCode>0.0</c:formatCode>
                <c:ptCount val="5"/>
                <c:pt idx="0">
                  <c:v>7.7</c:v>
                </c:pt>
                <c:pt idx="1">
                  <c:v>7.8</c:v>
                </c:pt>
                <c:pt idx="2">
                  <c:v>7.9</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Sheet1!$C$2:$C$6</c:f>
              <c:numCache>
                <c:formatCode>0.0</c:formatCode>
                <c:ptCount val="5"/>
                <c:pt idx="0">
                  <c:v>2.2999999999999998</c:v>
                </c:pt>
                <c:pt idx="1">
                  <c:v>2.2000000000000002</c:v>
                </c:pt>
                <c:pt idx="2">
                  <c:v>2.0999999999999996</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1.3819999999999943E-2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0.27735999999999983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7.7326000000000228E-2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0.80727300000000035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7.7327000000000368E-2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0.27735999999999983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0.50297400000000003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8.5745799999999992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6.4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c:v>
                </c:pt>
                <c:pt idx="1">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8.8000000000000007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c:v>
                </c:pt>
                <c:pt idx="1">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Your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Your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Your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Your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Your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Your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Your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Your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7.1457185406595096</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Sheet1!$B$2:$B$6</c:f>
              <c:numCache>
                <c:formatCode>0.0</c:formatCode>
                <c:ptCount val="5"/>
                <c:pt idx="0">
                  <c:v>8.3000000000000007</c:v>
                </c:pt>
                <c:pt idx="1">
                  <c:v>7.9</c:v>
                </c:pt>
                <c:pt idx="2">
                  <c:v>7.9</c:v>
                </c:pt>
                <c:pt idx="3">
                  <c:v>7.7</c:v>
                </c:pt>
                <c:pt idx="4">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Sheet1!$C$2:$C$6</c:f>
              <c:numCache>
                <c:formatCode>0.0</c:formatCode>
                <c:ptCount val="5"/>
                <c:pt idx="0">
                  <c:v>1.6999999999999993</c:v>
                </c:pt>
                <c:pt idx="1">
                  <c:v>2.0999999999999996</c:v>
                </c:pt>
                <c:pt idx="2">
                  <c:v>2.0999999999999996</c:v>
                </c:pt>
                <c:pt idx="3">
                  <c:v>2.2999999999999998</c:v>
                </c:pt>
                <c:pt idx="4">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9.5</c:v>
                </c:pt>
                <c:pt idx="1">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Sheet1!$B$2:$B$6</c:f>
              <c:numCache>
                <c:formatCode>0.0</c:formatCode>
                <c:ptCount val="5"/>
                <c:pt idx="0">
                  <c:v>6.5</c:v>
                </c:pt>
                <c:pt idx="1">
                  <c:v>6.5</c:v>
                </c:pt>
                <c:pt idx="2">
                  <c:v>6.6</c:v>
                </c:pt>
                <c:pt idx="3">
                  <c:v>6.6</c:v>
                </c:pt>
                <c:pt idx="4">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Sheet1!$C$2:$C$6</c:f>
              <c:numCache>
                <c:formatCode>0.0</c:formatCode>
                <c:ptCount val="5"/>
                <c:pt idx="0">
                  <c:v>3.5</c:v>
                </c:pt>
                <c:pt idx="1">
                  <c:v>3.5</c:v>
                </c:pt>
                <c:pt idx="2">
                  <c:v>3.4000000000000004</c:v>
                </c:pt>
                <c:pt idx="3">
                  <c:v>3.4000000000000004</c:v>
                </c:pt>
                <c:pt idx="4">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0.51132244194089971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0.16296500000000069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1.7013340000000001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0.74750500000000031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0.82022399999999962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7.1652959999999997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9.6999999999999993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0.30000000000000071</c:v>
                </c:pt>
                <c:pt idx="1">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5.6841000000000363E-2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0.49340299999999981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0.13755700000000015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1.4360789999999994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0.63096100000000099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0.32896999999999998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7.1261419999999998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8.6999999999999993</c:v>
                </c:pt>
                <c:pt idx="1">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Your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Your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Your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Your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Your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Your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Your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Your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8.0465774587013996</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Sheet1!$B$2:$B$6</c:f>
              <c:numCache>
                <c:formatCode>0.0</c:formatCode>
                <c:ptCount val="5"/>
                <c:pt idx="0">
                  <c:v>8.3000000000000007</c:v>
                </c:pt>
                <c:pt idx="1">
                  <c:v>8.1</c:v>
                </c:pt>
                <c:pt idx="2">
                  <c:v>8</c:v>
                </c:pt>
                <c:pt idx="3">
                  <c:v>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Sheet1!$C$2:$C$6</c:f>
              <c:numCache>
                <c:formatCode>0.0</c:formatCode>
                <c:ptCount val="5"/>
                <c:pt idx="0">
                  <c:v>1.6999999999999993</c:v>
                </c:pt>
                <c:pt idx="1">
                  <c:v>1.9000000000000004</c:v>
                </c:pt>
                <c:pt idx="2">
                  <c:v>2</c:v>
                </c:pt>
                <c:pt idx="3">
                  <c:v>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4.8</c:v>
                </c:pt>
                <c:pt idx="1">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5.2</c:v>
                </c:pt>
                <c:pt idx="1">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Sheet1!$B$2:$B$6</c:f>
              <c:numCache>
                <c:formatCode>0.0</c:formatCode>
                <c:ptCount val="5"/>
                <c:pt idx="0">
                  <c:v>7.2</c:v>
                </c:pt>
                <c:pt idx="1">
                  <c:v>7.3</c:v>
                </c:pt>
                <c:pt idx="2">
                  <c:v>7.3</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Sheet1!$C$2:$C$6</c:f>
              <c:numCache>
                <c:formatCode>0.0</c:formatCode>
                <c:ptCount val="5"/>
                <c:pt idx="0">
                  <c:v>2.8</c:v>
                </c:pt>
                <c:pt idx="1">
                  <c:v>2.7</c:v>
                </c:pt>
                <c:pt idx="2">
                  <c:v>2.7</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5.3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4.7</c:v>
                </c:pt>
                <c:pt idx="1">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1.2</c:v>
                </c:pt>
                <c:pt idx="1">
                  <c:v>0.8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8.8000000000000007</c:v>
                </c:pt>
                <c:pt idx="1">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91.262100000000004</c:v>
                </c:pt>
                <c:pt idx="1">
                  <c:v>0.6472</c:v>
                </c:pt>
                <c:pt idx="2">
                  <c:v>3.8835000000000002</c:v>
                </c:pt>
                <c:pt idx="3">
                  <c:v>1.6181000000000001</c:v>
                </c:pt>
                <c:pt idx="4">
                  <c:v>0.3236</c:v>
                </c:pt>
                <c:pt idx="5">
                  <c:v>2.2654000000000001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0.19564399999999971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0.41470900000000022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0.11561799999999955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1.2070349999999994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0.53032700000000155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0.60912399999999955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8.3849409999999995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6.3122097101899755E-2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0.18222700000000014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1.902425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0.83585699999999985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1.6906660000000002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6.7028100000000004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0.19295700000000071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0.27677599999999991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7.7162999999999649E-2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0.80557300000000076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0.3539399999999997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0.58933599999999942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8.3181480000000008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0.11613999999999969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0.27754999999999974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7.7379000000000531E-2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0.80782600000000038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0.35492999999999952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0.47391400000000061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8.0767740000000003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0.51866809375559964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0.14751100000000061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1.5399949999999993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0.67661700000000025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0.88893099999999947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7.4174020000000001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9.8231000000000179E-2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0.22785900000000048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6.3525000000000276E-2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0.66319599999999923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6.3525999999999527E-2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0.22785900000000048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0.16153100000000009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9.3727429999999998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0.30286902279210004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9.7064999999999735E-2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1.013342999999999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9.7065000000000623E-2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0.3481620000000003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0.30437599999999954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8.5358250000000009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0.24773136853580002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9.2588000000000115E-2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0.96660699999999977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9.2588000000001003E-2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0.33210399999999929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0.45501699999999978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8.4336140000000004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18.438500000000001</c:v>
                </c:pt>
                <c:pt idx="1">
                  <c:v>0.8306</c:v>
                </c:pt>
                <c:pt idx="2">
                  <c:v>73.920299999999997</c:v>
                </c:pt>
                <c:pt idx="3">
                  <c:v>0.49830000000000002</c:v>
                </c:pt>
                <c:pt idx="4">
                  <c:v>0</c:v>
                </c:pt>
                <c:pt idx="5">
                  <c:v>2.3256000000000001</c:v>
                </c:pt>
                <c:pt idx="6">
                  <c:v>0.8306</c:v>
                </c:pt>
                <c:pt idx="7">
                  <c:v>0.8306</c:v>
                </c:pt>
                <c:pt idx="8">
                  <c:v>2.3256000000000001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0.65310099999999949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0.3468359999999997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9.6696000000000559E-2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1.0094849999999997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9.6695999999999671E-2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0.3468359999999997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0.47743700000000011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8.970758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0.36902296031469994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0.11050999999999966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1.1537170000000003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0.1105109999999998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0.39638999999999935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0.72234900000000124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7.2193040000000002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0.36449400992980063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0.14412899999999951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1.5046860000000004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0.14412899999999951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0.51697599999999966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0.43257700000000021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7.1561170000000001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0.49019253586260003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0.17656700000000036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1.8433289999999998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0.17656600000000022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0.63332599999999939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1.0279290000000012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6.5175729999999996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0.36417900000000003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0.16193999999999953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4.51479999999993E-2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0.47133499999999984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4.5148000000001076E-2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0.16193999999999953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0.11503399999999964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9.4994960000000006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0.73399999999999999</c:v>
                </c:pt>
                <c:pt idx="1">
                  <c:v>0.26600000000000001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0.73399999999999999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Your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Your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Your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Your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Your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Your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Your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Your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8.9963935297675199</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Sheet1!$B$2:$B$6</c:f>
              <c:numCache>
                <c:formatCode>0.0</c:formatCode>
                <c:ptCount val="5"/>
                <c:pt idx="0">
                  <c:v>9.5</c:v>
                </c:pt>
                <c:pt idx="1">
                  <c:v>9.5</c:v>
                </c:pt>
                <c:pt idx="2">
                  <c:v>9</c:v>
                </c:pt>
                <c:pt idx="3">
                  <c:v>9</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Sheet1!$C$2:$C$6</c:f>
              <c:numCache>
                <c:formatCode>0.0</c:formatCode>
                <c:ptCount val="5"/>
                <c:pt idx="0">
                  <c:v>0.5</c:v>
                </c:pt>
                <c:pt idx="1">
                  <c:v>0.5</c:v>
                </c:pt>
                <c:pt idx="2">
                  <c:v>1</c:v>
                </c:pt>
                <c:pt idx="3">
                  <c:v>1</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Sheet1!$B$2:$B$6</c:f>
              <c:numCache>
                <c:formatCode>0.0</c:formatCode>
                <c:ptCount val="5"/>
                <c:pt idx="0">
                  <c:v>8.4</c:v>
                </c:pt>
                <c:pt idx="1">
                  <c:v>8.4</c:v>
                </c:pt>
                <c:pt idx="2">
                  <c:v>8.4</c:v>
                </c:pt>
                <c:pt idx="3">
                  <c:v>8.4</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Sheet1!$C$2:$C$6</c:f>
              <c:numCache>
                <c:formatCode>0.0</c:formatCode>
                <c:ptCount val="5"/>
                <c:pt idx="0">
                  <c:v>1.5999999999999996</c:v>
                </c:pt>
                <c:pt idx="1">
                  <c:v>1.5999999999999996</c:v>
                </c:pt>
                <c:pt idx="2">
                  <c:v>1.5999999999999996</c:v>
                </c:pt>
                <c:pt idx="3">
                  <c:v>1.5999999999999996</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0.17167399999999944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0.2212840000000007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6.169199999999897E-2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0.64405800000000113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6.169199999999897E-2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0.2212840000000007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0.26038499999999942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8.9508519999999994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5.0469000000001429E-2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0.18462999999999852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5.1474000000000686E-2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0.53737600000000008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5.1474000000000686E-2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0.18463000000000029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0.21915499999999888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9.3002859999999998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0.20226423587500086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7.560399999999845E-2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0.78929399999999994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7.5604000000000227E-2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0.27118399999999987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0.1540480000000013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8.7380429999999993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0.16309999999999999</c:v>
                </c:pt>
                <c:pt idx="1">
                  <c:v>48.939599999999999</c:v>
                </c:pt>
                <c:pt idx="2">
                  <c:v>50.734099999999998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Your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Your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Your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Your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Your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Your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Your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Your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Sheet1!$B$2:$B$6</c:f>
              <c:numCache>
                <c:formatCode>0.0</c:formatCode>
                <c:ptCount val="5"/>
                <c:pt idx="0">
                  <c:v>9.4</c:v>
                </c:pt>
                <c:pt idx="1">
                  <c:v>9</c:v>
                </c:pt>
                <c:pt idx="2">
                  <c:v>8.8000000000000007</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Sheet1!$C$2:$C$6</c:f>
              <c:numCache>
                <c:formatCode>0.0</c:formatCode>
                <c:ptCount val="5"/>
                <c:pt idx="0">
                  <c:v>0.59999999999999964</c:v>
                </c:pt>
                <c:pt idx="1">
                  <c:v>1</c:v>
                </c:pt>
                <c:pt idx="2">
                  <c:v>1.1999999999999993</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Sheet1!$B$2:$B$6</c:f>
              <c:numCache>
                <c:formatCode>0.0</c:formatCode>
                <c:ptCount val="5"/>
                <c:pt idx="0">
                  <c:v>7.9</c:v>
                </c:pt>
                <c:pt idx="1">
                  <c:v>8.1</c:v>
                </c:pt>
                <c:pt idx="2">
                  <c:v>8.1</c:v>
                </c:pt>
                <c:pt idx="3">
                  <c:v>8.1</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Sheet1!$C$2:$C$6</c:f>
              <c:numCache>
                <c:formatCode>0.0</c:formatCode>
                <c:ptCount val="5"/>
                <c:pt idx="0">
                  <c:v>2.0999999999999996</c:v>
                </c:pt>
                <c:pt idx="1">
                  <c:v>1.9000000000000004</c:v>
                </c:pt>
                <c:pt idx="2">
                  <c:v>1.9000000000000004</c:v>
                </c:pt>
                <c:pt idx="3">
                  <c:v>1.9000000000000004</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0.19402200000000036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0.25754500000000036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7.1800999999998893E-2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0.74959800000000065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7.180100000000067E-2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0.25754499999999858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0.24739200000000139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9.1138089999999998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9.4936000000000575E-2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0.22710700000000017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6.3316000000000372E-2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0.66100899999999996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6.3315999999998596E-2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0.22710700000000017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5.1020000000001176E-2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9.1772480000000005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0.15722199999999997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0.27798200000000062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7.749899999999954E-2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0.80908299999999933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7.7499000000001317E-2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0.27798299999999898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0.12775200000000098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8.8592680000000001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0.51328700000000005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0.32982800000000001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9.1953999999999425E-2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0.95998200000000011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9.1954000000000313E-2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0.32982799999999912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0.8212640000000011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7.9242039999999996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Your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Your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Your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Your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Your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Your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Your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Your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8.3399675884957993</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Sheet1!$B$2:$B$6</c:f>
              <c:numCache>
                <c:formatCode>0.0</c:formatCode>
                <c:ptCount val="5"/>
                <c:pt idx="0">
                  <c:v>9.1</c:v>
                </c:pt>
                <c:pt idx="1">
                  <c:v>8.6999999999999993</c:v>
                </c:pt>
                <c:pt idx="2">
                  <c:v>8.4</c:v>
                </c:pt>
                <c:pt idx="3">
                  <c:v>8.3000000000000007</c:v>
                </c:pt>
                <c:pt idx="4">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Sheet1!$C$2:$C$6</c:f>
              <c:numCache>
                <c:formatCode>0.0</c:formatCode>
                <c:ptCount val="5"/>
                <c:pt idx="0">
                  <c:v>0.90000000000000036</c:v>
                </c:pt>
                <c:pt idx="1">
                  <c:v>1.3000000000000007</c:v>
                </c:pt>
                <c:pt idx="2">
                  <c:v>1.5999999999999996</c:v>
                </c:pt>
                <c:pt idx="3">
                  <c:v>1.6999999999999993</c:v>
                </c:pt>
                <c:pt idx="4">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Sheet1!$B$2:$B$6</c:f>
              <c:numCache>
                <c:formatCode>0.0</c:formatCode>
                <c:ptCount val="5"/>
                <c:pt idx="0">
                  <c:v>7.5</c:v>
                </c:pt>
                <c:pt idx="1">
                  <c:v>7.7</c:v>
                </c:pt>
                <c:pt idx="2">
                  <c:v>7.7</c:v>
                </c:pt>
                <c:pt idx="3">
                  <c:v>7.7</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Sheet1!$C$2:$C$6</c:f>
              <c:numCache>
                <c:formatCode>0.0</c:formatCode>
                <c:ptCount val="5"/>
                <c:pt idx="0">
                  <c:v>2.5</c:v>
                </c:pt>
                <c:pt idx="1">
                  <c:v>2.2999999999999998</c:v>
                </c:pt>
                <c:pt idx="2">
                  <c:v>2.2999999999999998</c:v>
                </c:pt>
                <c:pt idx="3">
                  <c:v>2.2999999999999998</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0.48656599999999983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0.25968099999999961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7.2397000000000489E-2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0.75581699999999952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7.2397000000000489E-2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0.25968199999999975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0.30732800000000005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8.1019330000000007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0.22667870072940044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8.3492999999999817E-2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0.87165400000000037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8.3492999999999817E-2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0.29947999999999997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0.66503400000000035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7.3073059999999996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0.16143946760380068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5.832499999999996E-2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0.60890500000000003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5.832499999999996E-2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0.209206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0.32312199999999969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8.9400180000000002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0.22874699999999937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0.3613249999999999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0.10073500000000024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1.0516569999999996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0.10073500000000024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0.36132500000000078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0.61278699999999908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8.1472040000000003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0.17160402761540006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0.1408649999999998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1.4706049999999999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0.14086399999999966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0.5052670000000008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1.6282930000000002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6.7635379999999996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5.0162000000000004</c:v>
                </c:pt>
                <c:pt idx="1">
                  <c:v>7.1196999999999999</c:v>
                </c:pt>
                <c:pt idx="2">
                  <c:v>22.168299999999999</c:v>
                </c:pt>
                <c:pt idx="3">
                  <c:v>65.695800000000006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3.6293999999999826E-2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0.12038299999999857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3.3562000000001646E-2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0.350382999999999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3.356199999999987E-2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0.12038300000000035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0.20619699999999952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9.6729699999999994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0.28606500000000068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0.17952299999999966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5.0050000000000594E-2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0.52251099999999973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5.0050000000000594E-2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0.17952299999999966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0.27560899999999933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9.0511289999999995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0.29139297606460079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8.2789000000000001E-2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0.86430600000000002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8.2789000000000001E-2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0.29695499999999875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0.48490900000000003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8.7356429999999996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Your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Your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Your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Your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Your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Your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Your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Your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8.3991499508225598</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Sheet1!$B$2:$B$6</c:f>
              <c:numCache>
                <c:formatCode>0.0</c:formatCode>
                <c:ptCount val="5"/>
                <c:pt idx="0">
                  <c:v>9.1999999999999993</c:v>
                </c:pt>
                <c:pt idx="1">
                  <c:v>8.5</c:v>
                </c:pt>
                <c:pt idx="2">
                  <c:v>8.4</c:v>
                </c:pt>
                <c:pt idx="3">
                  <c:v>8.4</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Sheet1!$C$2:$C$6</c:f>
              <c:numCache>
                <c:formatCode>0.0</c:formatCode>
                <c:ptCount val="5"/>
                <c:pt idx="0">
                  <c:v>0.80000000000000071</c:v>
                </c:pt>
                <c:pt idx="1">
                  <c:v>1.5</c:v>
                </c:pt>
                <c:pt idx="2">
                  <c:v>1.5999999999999996</c:v>
                </c:pt>
                <c:pt idx="3">
                  <c:v>1.5999999999999996</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Sheet1!$B$2:$B$6</c:f>
              <c:numCache>
                <c:formatCode>0.0</c:formatCode>
                <c:ptCount val="5"/>
                <c:pt idx="0">
                  <c:v>7.7</c:v>
                </c:pt>
                <c:pt idx="1">
                  <c:v>7.8</c:v>
                </c:pt>
                <c:pt idx="2">
                  <c:v>7.8</c:v>
                </c:pt>
                <c:pt idx="3">
                  <c:v>7.8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0.11955500000000008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0.20955799999999947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5.8423000000001224E-2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0.60992899999999928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5.8422999999999448E-2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0.20955800000000124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0.16691699999999976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8.9569489999999998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0.65547199999999961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0.21670600000000029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6.0417000000000165E-2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0.63073599999999974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6.0416000000000025E-2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0.21670600000000029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0.53736499999999943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8.0148080000000004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0.18061500000000041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0.2600289999999994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7.2493999999999836E-2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0.75682700000000036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7.2494000000000725E-2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0.26002800000000015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0.59100999999999893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8.2256929999999997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Your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Your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Your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Your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Your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Your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Your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Your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7.386243974358</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RTG | University Hospitals of Derby and Burton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RTG | University Hospitals of Derby and Burton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RTG | University Hospitals of Derby and Burton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University Hospitals of Derby and Burton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665972659"/>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4289089000"/>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147665444"/>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0418793"/>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429313548"/>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Q40. To what extent did you understand the information you were given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2284593"/>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31901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291735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4149304318"/>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17105929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6567071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32181677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29151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40333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83704241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222754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027329045"/>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76925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8676501"/>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1592369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08604973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5652904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55804571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987927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91822900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18585531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42275955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66161539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10596237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5298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62351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9599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16636106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54344554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92691935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57255896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42063917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00276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99820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978241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279925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711738194"/>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093634832"/>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76383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95760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96334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0585752"/>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93131327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87195673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2421931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31579825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087119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6086725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404498222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408459212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88012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08520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21683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9932779"/>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428744568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9690941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9035564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00941772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0278890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87966254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17934125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95552837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543895156"/>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69104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75609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65687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181312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72004691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463794382"/>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7237002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2893394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4486272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5845118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65348930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9886224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44368605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70251236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6332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01837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8033812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85628223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05977069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45251534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32976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9165186"/>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42895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029246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11397653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343064297"/>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2748651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8270542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276021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46645299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85980653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73277657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01359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24977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73932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9043184"/>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34269831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12556050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6371803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67501609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487593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8511435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81804855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18141587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4175276263"/>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57088191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73797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79698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374964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90802280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84355167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65669894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591535870"/>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96385862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58940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58447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9198644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62940704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20375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08681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10873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624592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35178078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80702637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6983644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03615444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6843462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54472616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49920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43802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06928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9383007"/>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12563870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803303682"/>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4485303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14064189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616666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13865861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48777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57719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7344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6659540"/>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79571905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13655177"/>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8750428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83551640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5951294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86007866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49913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58759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8688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7277061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3788087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7911412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(142)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171771852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9750644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8146742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77289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94553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75008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9543717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42454696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1949272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(242)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60822942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79640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9164093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8223488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(390)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80079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71511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8850042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8804232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9206498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(390)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94404251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8679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28645249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7241157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(390)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44710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73176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3595425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8058245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5168244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7020770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02870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6915948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42298136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00425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14096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0223965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3858360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770065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(285)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91908654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69312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912029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7051049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(248)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50134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94477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63074288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8696623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6019345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(228)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7576515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59681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41411021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7120604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(427)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33099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50792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85717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80928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4096842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624336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616414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1606326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7761600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1018940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(181)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55935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7872860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2455110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41460257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(413)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6988098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53900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41259621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4409426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(396)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98964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46699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8878727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5091231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0559758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9432173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49586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19048513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018780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40144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8533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14683018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4904688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6591789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5129494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66066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0047762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27808268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79482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89836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2156433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6254529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6876478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8483547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99852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425111785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81686889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71872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99043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668488381"/>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8244975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4408256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(398)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5519610"/>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06183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088853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6536320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02896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68330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7791084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41219143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1356094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8263277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57798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4137177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6098850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(347)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94905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35958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8074568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7801592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40523051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(383)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41608888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1189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42835299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8188220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(427)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19303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09061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5401699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8824068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4940381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(147)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(346)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8702988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83947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5472264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9787521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(377)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716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37376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609636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6485870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9704400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(244)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4571931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99181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5936492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9877675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(251)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60376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7635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32582804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9972102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41884661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(253)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0100863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25453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3370224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9214955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(422)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24769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17221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351914761"/>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1410038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1072936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(318)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019102072"/>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35757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5408254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151128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(167)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17800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24516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8875650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4485772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4850674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2454468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12962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6362847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3908317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60472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79605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419333582"/>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5159584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42140419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(335)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516445083"/>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57625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5531177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228047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(341)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28022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41769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404172006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0252967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8580448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(383)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7524770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3891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7910184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40430559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77570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17220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70307352"/>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1421094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5325241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(90)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(215)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803387161"/>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07069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5965993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40895942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(191)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3359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94597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08841781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8471667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1750015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(380)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18578091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78956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3261784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2513276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74612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79173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758591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87569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025201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5319518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BURTON HOSPITAL (176)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DERBY HOSPITAL (431)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76611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94693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94097119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4141476828"/>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36838319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40663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38429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647583715"/>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405472284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994802992"/>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06133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991133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861070015"/>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06735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21802985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461002248"/>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84854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7631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26432248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203549409"/>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56381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8470372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98552811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4229760718"/>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21818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27255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23227758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862475764"/>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747335234"/>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405920321"/>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48128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2185181"/>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713318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63770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62075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09418485"/>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88920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786343238"/>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Q4. Did you get help from staff to keep in touch with your family and friends?
Q19. When you asked nurses questions, did you get answers you could understand?
Q48. Overall, how was your experience while you were in the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29333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032203162"/>
              </p:ext>
            </p:extLst>
          </p:nvPr>
        </p:nvGraphicFramePr>
        <p:xfrm>
          <a:off x="469068" y="1548000"/>
          <a:ext cx="11253864" cy="124968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Q11. Were you offered food that met any dietary needs or requirements you had?
Q22. In your opinion, were there enough nurses on duty to care for you in hospital?
Q28. Were you given enough privacy when being examined or treated?
Q30. Were you able to get a member of staff to help you when you needed attention?
Q33. Beforehand, how well did hospital staff explain how you might feel after you had the operations or procedures?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71698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024630239"/>
              </p:ext>
            </p:extLst>
          </p:nvPr>
        </p:nvGraphicFramePr>
        <p:xfrm>
          <a:off x="469068" y="1548000"/>
          <a:ext cx="11253864" cy="170805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1806438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66977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University Hospitals of Derby and Burton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767768665"/>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Dietary needs or requirements: patients being offered food that met any dietary needs or requirements they had
Noise from other patients: patients not being bothered by noise at night from other patients
Changing wards during the night: staff explaining the reason for patients needing to change wards during the night
Food outside set meal times: patients being able to get hospital food outside of set meal times, if needed
Keeping in touch: patients getting help from staff to keep in touch with family and friends during their stay in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521350820"/>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Waiting to be admitted: patients feeling that they waited the right amount of time on the waiting list before being admitted to hospital
Help with eating: patients being given enough help from staff to eat meals, if needed
Support from health or social care services: patients being given enough support from health or social care services to help them recover or manage their condition after leaving hospital
Understanding information on discharge: patients understanding the information given about what they should or should not do after leaving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University Hospitals of Derby and Burton NHS Foundation Trust who had attended in late 2021. Responses were received from 618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67604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2002281"/>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618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267999385"/>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319858"/>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493625362"/>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3507568"/>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52%</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526471689"/>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759965026"/>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31582990"/>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733329433"/>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907451329"/>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878814428"/>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3799598"/>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4002896465"/>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91325"/>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991093339"/>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270293982"/>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8C2AB8-5A29-44CA-B842-37BD354B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19334</TotalTime>
  <Words>16424</Words>
  <Application>Microsoft Office PowerPoint</Application>
  <PresentationFormat>Widescreen</PresentationFormat>
  <Paragraphs>2331</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University Hospitals of Derby and Burton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847</cp:revision>
  <dcterms:created xsi:type="dcterms:W3CDTF">2021-03-04T09:52:26Z</dcterms:created>
  <dcterms:modified xsi:type="dcterms:W3CDTF">2022-09-30T14:13:24Z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